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62" r:id="rId3"/>
    <p:sldId id="268" r:id="rId4"/>
    <p:sldId id="267" r:id="rId5"/>
    <p:sldId id="259" r:id="rId6"/>
    <p:sldId id="266" r:id="rId7"/>
    <p:sldId id="258" r:id="rId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</p:showPr>
  <p:clrMru>
    <a:srgbClr val="0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2664" y="-9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35894552-F2F5-464D-ACAE-5189C0329F3E}" type="datetimeFigureOut">
              <a:rPr lang="en-US"/>
              <a:pPr/>
              <a:t>6/9/2014</a:t>
            </a:fld>
            <a:endParaRPr lang="en-US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0996CC15-E4AF-4190-8E31-EC7016E236D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054F74CC-FBF6-41D6-A597-F5B468575434}" type="datetimeFigureOut">
              <a:rPr lang="en-US"/>
              <a:pPr/>
              <a:t>6/9/2014</a:t>
            </a:fld>
            <a:endParaRPr lang="en-US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261D4A0E-917A-43D9-A536-9B8AB25B0570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24F06-DEE6-4EC8-99C7-380E7E57B79D}" type="datetimeFigureOut">
              <a:rPr lang="en-US"/>
              <a:pPr>
                <a:defRPr/>
              </a:pPr>
              <a:t>6/9/2014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8F78FB-6E69-4955-A5E6-E76C7642C9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6256D-E219-46CE-80DF-6F171FC4C1DE}" type="datetimeFigureOut">
              <a:rPr lang="en-US"/>
              <a:pPr>
                <a:defRPr/>
              </a:pPr>
              <a:t>6/9/2014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5BEC3C-E516-42A5-9648-F4EFC27937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B5A1B-A6BE-4D95-973A-6CD8B4E790C0}" type="datetimeFigureOut">
              <a:rPr lang="en-US"/>
              <a:pPr>
                <a:defRPr/>
              </a:pPr>
              <a:t>6/9/2014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9D16A-D57E-436F-9813-F9C337CF87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DL_Logo_NEW2013_Blue-Outlined-Letters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235825" y="223838"/>
            <a:ext cx="1582738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6533909" cy="723921"/>
          </a:xfrm>
        </p:spPr>
        <p:txBody>
          <a:bodyPr>
            <a:normAutofit/>
          </a:bodyPr>
          <a:lstStyle>
            <a:lvl1pPr algn="l">
              <a:defRPr sz="3600">
                <a:latin typeface="Georgia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3508"/>
            <a:ext cx="8229600" cy="490265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D5ACD7-2E58-4776-8362-DBC87AD3CD30}" type="datetimeFigureOut">
              <a:rPr lang="en-US"/>
              <a:pPr>
                <a:defRPr/>
              </a:pPr>
              <a:t>6/9/2014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302D8-8716-4180-B519-48CA568E42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5F75A-C252-4698-8189-7FE379AC6020}" type="datetimeFigureOut">
              <a:rPr lang="en-US"/>
              <a:pPr>
                <a:defRPr/>
              </a:pPr>
              <a:t>6/9/2014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B1FD59-C835-4F41-A5F2-55E90C06F0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2B1639-3FBB-4BCD-BF68-D6C231194E32}" type="datetimeFigureOut">
              <a:rPr lang="en-US"/>
              <a:pPr>
                <a:defRPr/>
              </a:pPr>
              <a:t>6/9/2014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08208A-FC76-458E-9A25-4F1441F9C4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8B350-7DD7-4D7A-A672-C0E0ACFA9801}" type="datetimeFigureOut">
              <a:rPr lang="en-US"/>
              <a:pPr>
                <a:defRPr/>
              </a:pPr>
              <a:t>6/9/2014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6973B0-7A47-4000-94E0-1E82FFBB3C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51C694-7EBC-4E73-85EF-428322BBDE9F}" type="datetimeFigureOut">
              <a:rPr lang="en-US"/>
              <a:pPr>
                <a:defRPr/>
              </a:pPr>
              <a:t>6/9/2014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6D238-154C-4C87-B076-B06783383B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71A4A-F589-4DDB-8612-F26172B73511}" type="datetimeFigureOut">
              <a:rPr lang="en-US"/>
              <a:pPr>
                <a:defRPr/>
              </a:pPr>
              <a:t>6/9/2014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B004A-9C14-4C86-8F8D-A1064202C0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619867-8BEE-49E4-8A93-BFF15F01BEFE}" type="datetimeFigureOut">
              <a:rPr lang="en-US"/>
              <a:pPr>
                <a:defRPr/>
              </a:pPr>
              <a:t>6/9/2014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7A809-51FC-48CA-9414-1C306B82FA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4626C-E917-4740-95AA-98272C0B5D33}" type="datetimeFigureOut">
              <a:rPr lang="en-US"/>
              <a:pPr>
                <a:defRPr/>
              </a:pPr>
              <a:t>6/9/2014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26D6CD-95E1-4D43-A03E-32F93B9DB7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PPT_Template_Backgrounds_2b.jp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ADB5208-ED8F-48C0-AFBC-A4EA311E7455}" type="datetimeFigureOut">
              <a:rPr lang="en-US"/>
              <a:pPr>
                <a:defRPr/>
              </a:pPr>
              <a:t>6/9/2014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4676911-AF1D-4F2E-A77B-66A9CC4862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lnet/xAPI-Dashboar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3js.org/" TargetMode="External"/><Relationship Id="rId4" Type="http://schemas.openxmlformats.org/officeDocument/2006/relationships/hyperlink" Target="http://nvd3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teven.vergenz.ctr@adlnet.go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8" descr="PPT_Template_Backgrounds_1b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592138" y="3133725"/>
            <a:ext cx="2690812" cy="419100"/>
          </a:xfrm>
        </p:spPr>
        <p:txBody>
          <a:bodyPr/>
          <a:lstStyle/>
          <a:p>
            <a:pPr algn="l"/>
            <a:r>
              <a:rPr lang="en-US" sz="2000" dirty="0" smtClean="0">
                <a:latin typeface="Arial" charset="0"/>
                <a:cs typeface="Arial" charset="0"/>
              </a:rPr>
              <a:t>June 18, 2014</a:t>
            </a: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592138" y="3552825"/>
            <a:ext cx="8285162" cy="815975"/>
          </a:xfrm>
        </p:spPr>
        <p:txBody>
          <a:bodyPr/>
          <a:lstStyle/>
          <a:p>
            <a:pPr algn="l"/>
            <a:r>
              <a:rPr lang="en-US" sz="4000" dirty="0" smtClean="0">
                <a:solidFill>
                  <a:schemeClr val="tx1"/>
                </a:solidFill>
                <a:latin typeface="Georgia" pitchFamily="18" charset="0"/>
              </a:rPr>
              <a:t>Experience API Data Reporting</a:t>
            </a:r>
          </a:p>
        </p:txBody>
      </p:sp>
      <p:pic>
        <p:nvPicPr>
          <p:cNvPr id="13316" name="Picture 5" descr="ADL_Logo_NEW2013_Blue-Outlined-Letters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98694" y="1687350"/>
            <a:ext cx="1938935" cy="1223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6" descr="DoD_logo_3x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03085" y="262683"/>
            <a:ext cx="1183562" cy="118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92138" y="4213225"/>
            <a:ext cx="6596062" cy="863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200" dirty="0" smtClean="0">
                <a:latin typeface="Arial"/>
                <a:ea typeface="+mj-ea"/>
                <a:cs typeface="Arial"/>
              </a:rPr>
              <a:t>Steven </a:t>
            </a:r>
            <a:r>
              <a:rPr lang="en-US" sz="2200" dirty="0" err="1" smtClean="0">
                <a:latin typeface="Arial"/>
                <a:ea typeface="+mj-ea"/>
                <a:cs typeface="Arial"/>
              </a:rPr>
              <a:t>Vergenz</a:t>
            </a:r>
            <a:r>
              <a:rPr lang="en-US" sz="2200" dirty="0" smtClean="0">
                <a:latin typeface="Arial"/>
                <a:ea typeface="+mj-ea"/>
                <a:cs typeface="Arial"/>
              </a:rPr>
              <a:t>, Mick </a:t>
            </a:r>
            <a:r>
              <a:rPr lang="en-US" sz="2200" dirty="0" err="1" smtClean="0">
                <a:latin typeface="Arial"/>
                <a:ea typeface="+mj-ea"/>
                <a:cs typeface="Arial"/>
              </a:rPr>
              <a:t>Muzac</a:t>
            </a:r>
            <a:endParaRPr lang="en-US" sz="2200" dirty="0" smtClean="0">
              <a:latin typeface="Arial"/>
              <a:ea typeface="+mj-ea"/>
              <a:cs typeface="Arial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1400" i="1" dirty="0" smtClean="0">
                <a:latin typeface="Arial"/>
                <a:ea typeface="+mj-ea"/>
                <a:cs typeface="Arial"/>
              </a:rPr>
              <a:t>Contractors with Katmai Support Services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400" i="1" dirty="0" smtClean="0">
                <a:latin typeface="Arial"/>
                <a:ea typeface="+mj-ea"/>
                <a:cs typeface="Arial"/>
              </a:rPr>
              <a:t>Supporting the ADL Initiative</a:t>
            </a:r>
            <a:endParaRPr lang="en-US" sz="1400" i="1" dirty="0">
              <a:latin typeface="Arial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546100" y="123825"/>
            <a:ext cx="8086725" cy="657225"/>
          </a:xfrm>
        </p:spPr>
        <p:txBody>
          <a:bodyPr/>
          <a:lstStyle/>
          <a:p>
            <a:r>
              <a:rPr lang="en-US" dirty="0" smtClean="0"/>
              <a:t>More Info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314450"/>
            <a:ext cx="8020050" cy="488632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err="1" smtClean="0"/>
              <a:t>xAPI</a:t>
            </a:r>
            <a:r>
              <a:rPr lang="en-US" sz="2800" dirty="0" smtClean="0"/>
              <a:t> Dashboard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400" dirty="0" smtClean="0">
                <a:hlinkClick r:id="rId3"/>
              </a:rPr>
              <a:t>https://github.com/adlnet/xAPI-Dashboard</a:t>
            </a: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NVD3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>
                <a:hlinkClick r:id="rId4"/>
              </a:rPr>
              <a:t>http://nvd3.org/</a:t>
            </a: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D3.js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>
                <a:hlinkClick r:id="rId5"/>
              </a:rPr>
              <a:t>http://d3js.org/</a:t>
            </a: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>
              <a:latin typeface="Calibri" pitchFamily="34" charset="0"/>
            </a:endParaRPr>
          </a:p>
        </p:txBody>
      </p:sp>
      <p:sp>
        <p:nvSpPr>
          <p:cNvPr id="4" name="Up Arrow 3"/>
          <p:cNvSpPr/>
          <p:nvPr/>
        </p:nvSpPr>
        <p:spPr>
          <a:xfrm>
            <a:off x="3438525" y="2305633"/>
            <a:ext cx="581025" cy="45836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3438525" y="4399968"/>
            <a:ext cx="581025" cy="45836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546100" y="123825"/>
            <a:ext cx="8086725" cy="657225"/>
          </a:xfrm>
        </p:spPr>
        <p:txBody>
          <a:bodyPr/>
          <a:lstStyle/>
          <a:p>
            <a:r>
              <a:rPr lang="en-US" dirty="0" smtClean="0"/>
              <a:t>Download Tutorial Package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355725"/>
            <a:ext cx="802005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Session contents may be downloaded in its entirety at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400" dirty="0" smtClean="0"/>
              <a:t>Address</a:t>
            </a:r>
            <a:endParaRPr lang="en-US" sz="2800" dirty="0" smtClean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Developers may open the </a:t>
            </a:r>
            <a:r>
              <a:rPr lang="en-US" sz="2800" i="1" dirty="0" smtClean="0"/>
              <a:t>template.html</a:t>
            </a:r>
            <a:r>
              <a:rPr lang="en-US" sz="2800" dirty="0" smtClean="0"/>
              <a:t> file in the </a:t>
            </a:r>
            <a:r>
              <a:rPr lang="en-US" sz="2800" i="1" dirty="0" smtClean="0"/>
              <a:t>code</a:t>
            </a:r>
            <a:r>
              <a:rPr lang="en-US" sz="2800" dirty="0" smtClean="0"/>
              <a:t> directory and code along</a:t>
            </a:r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Documentation is located in the docs directory</a:t>
            </a:r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Checkpoint files are located in the code directory</a:t>
            </a:r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295900"/>
          </a:xfrm>
        </p:spPr>
        <p:txBody>
          <a:bodyPr/>
          <a:lstStyle/>
          <a:p>
            <a:pPr>
              <a:buNone/>
            </a:pP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{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buNone/>
            </a:pPr>
            <a:r>
              <a:rPr lang="en-US" sz="1400" dirty="0" smtClean="0">
                <a:solidFill>
                  <a:srgbClr val="808080"/>
                </a:solidFill>
                <a:latin typeface="Courier New"/>
              </a:rPr>
              <a:t>	"</a:t>
            </a:r>
            <a:r>
              <a:rPr lang="en-US" sz="1400" b="1" dirty="0" smtClean="0">
                <a:solidFill>
                  <a:srgbClr val="808080"/>
                </a:solidFill>
                <a:latin typeface="Courier New"/>
              </a:rPr>
              <a:t>actor</a:t>
            </a:r>
            <a:r>
              <a:rPr lang="en-US" sz="1400" dirty="0" smtClean="0">
                <a:solidFill>
                  <a:srgbClr val="808080"/>
                </a:solidFill>
                <a:latin typeface="Courier New"/>
              </a:rPr>
              <a:t>"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: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{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		</a:t>
            </a:r>
            <a:r>
              <a:rPr lang="en-US" sz="1400" dirty="0" smtClean="0">
                <a:solidFill>
                  <a:srgbClr val="808080"/>
                </a:solidFill>
                <a:latin typeface="Courier New"/>
              </a:rPr>
              <a:t>"</a:t>
            </a:r>
            <a:r>
              <a:rPr lang="en-US" sz="1400" dirty="0" err="1" smtClean="0">
                <a:solidFill>
                  <a:srgbClr val="808080"/>
                </a:solidFill>
                <a:latin typeface="Courier New"/>
              </a:rPr>
              <a:t>mbox</a:t>
            </a:r>
            <a:r>
              <a:rPr lang="en-US" sz="1400" dirty="0" smtClean="0">
                <a:solidFill>
                  <a:srgbClr val="808080"/>
                </a:solidFill>
                <a:latin typeface="Courier New"/>
              </a:rPr>
              <a:t>"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: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smtClean="0">
                <a:solidFill>
                  <a:srgbClr val="808080"/>
                </a:solidFill>
                <a:latin typeface="Courier New"/>
              </a:rPr>
              <a:t>"mailto:gia.creech@myschool.edu"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,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		</a:t>
            </a:r>
            <a:r>
              <a:rPr lang="en-US" sz="1400" dirty="0" smtClean="0">
                <a:solidFill>
                  <a:srgbClr val="808080"/>
                </a:solidFill>
                <a:latin typeface="Courier New"/>
              </a:rPr>
              <a:t>"name"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: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smtClean="0">
                <a:solidFill>
                  <a:srgbClr val="808080"/>
                </a:solidFill>
                <a:latin typeface="Courier New"/>
              </a:rPr>
              <a:t>"</a:t>
            </a:r>
            <a:r>
              <a:rPr lang="en-US" sz="1400" dirty="0" err="1" smtClean="0">
                <a:solidFill>
                  <a:srgbClr val="808080"/>
                </a:solidFill>
                <a:latin typeface="Courier New"/>
              </a:rPr>
              <a:t>Gia</a:t>
            </a:r>
            <a:r>
              <a:rPr lang="en-US" sz="1400" dirty="0" smtClean="0">
                <a:solidFill>
                  <a:srgbClr val="808080"/>
                </a:solidFill>
                <a:latin typeface="Courier New"/>
              </a:rPr>
              <a:t> Creech"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buNone/>
            </a:pP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	},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400" dirty="0" smtClean="0">
                <a:solidFill>
                  <a:srgbClr val="808080"/>
                </a:solidFill>
                <a:latin typeface="Courier New"/>
              </a:rPr>
              <a:t>"</a:t>
            </a:r>
            <a:r>
              <a:rPr lang="en-US" sz="1400" b="1" dirty="0" smtClean="0">
                <a:solidFill>
                  <a:srgbClr val="808080"/>
                </a:solidFill>
                <a:latin typeface="Courier New"/>
              </a:rPr>
              <a:t>verb</a:t>
            </a:r>
            <a:r>
              <a:rPr lang="en-US" sz="1400" dirty="0" smtClean="0">
                <a:solidFill>
                  <a:srgbClr val="808080"/>
                </a:solidFill>
                <a:latin typeface="Courier New"/>
              </a:rPr>
              <a:t>"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: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{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		</a:t>
            </a:r>
            <a:r>
              <a:rPr lang="en-US" sz="1400" dirty="0" smtClean="0">
                <a:solidFill>
                  <a:srgbClr val="808080"/>
                </a:solidFill>
                <a:latin typeface="Courier New"/>
              </a:rPr>
              <a:t>"id"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: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smtClean="0">
                <a:solidFill>
                  <a:srgbClr val="808080"/>
                </a:solidFill>
                <a:latin typeface="Courier New"/>
              </a:rPr>
              <a:t>"http://adlnet.gov/expapi/verbs/answered"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,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		</a:t>
            </a:r>
            <a:r>
              <a:rPr lang="en-US" sz="1400" dirty="0" smtClean="0">
                <a:solidFill>
                  <a:srgbClr val="808080"/>
                </a:solidFill>
                <a:latin typeface="Courier New"/>
              </a:rPr>
              <a:t>"display"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: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{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			</a:t>
            </a:r>
            <a:r>
              <a:rPr lang="en-US" sz="1400" dirty="0" smtClean="0">
                <a:solidFill>
                  <a:srgbClr val="808080"/>
                </a:solidFill>
                <a:latin typeface="Courier New"/>
              </a:rPr>
              <a:t>"en-US"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: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smtClean="0">
                <a:solidFill>
                  <a:srgbClr val="808080"/>
                </a:solidFill>
                <a:latin typeface="Courier New"/>
              </a:rPr>
              <a:t>"answered"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buNone/>
            </a:pP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			}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buNone/>
            </a:pP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	},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400" dirty="0" smtClean="0">
                <a:solidFill>
                  <a:srgbClr val="808080"/>
                </a:solidFill>
                <a:latin typeface="Courier New"/>
              </a:rPr>
              <a:t>"</a:t>
            </a:r>
            <a:r>
              <a:rPr lang="en-US" sz="1400" b="1" dirty="0" smtClean="0">
                <a:solidFill>
                  <a:srgbClr val="808080"/>
                </a:solidFill>
                <a:latin typeface="Courier New"/>
              </a:rPr>
              <a:t>object</a:t>
            </a:r>
            <a:r>
              <a:rPr lang="en-US" sz="1400" dirty="0" smtClean="0">
                <a:solidFill>
                  <a:srgbClr val="808080"/>
                </a:solidFill>
                <a:latin typeface="Courier New"/>
              </a:rPr>
              <a:t>"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: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{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		</a:t>
            </a:r>
            <a:r>
              <a:rPr lang="en-US" sz="1400" dirty="0" smtClean="0">
                <a:solidFill>
                  <a:srgbClr val="808080"/>
                </a:solidFill>
                <a:latin typeface="Courier New"/>
              </a:rPr>
              <a:t>"definition"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: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{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			</a:t>
            </a:r>
            <a:r>
              <a:rPr lang="en-US" sz="1400" dirty="0" smtClean="0">
                <a:solidFill>
                  <a:srgbClr val="808080"/>
                </a:solidFill>
                <a:latin typeface="Courier New"/>
              </a:rPr>
              <a:t>"name"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: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smtClean="0">
                <a:solidFill>
                  <a:srgbClr val="808080"/>
                </a:solidFill>
                <a:latin typeface="Courier New"/>
              </a:rPr>
              <a:t>"final/q49"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buNone/>
            </a:pP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			},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		</a:t>
            </a:r>
            <a:r>
              <a:rPr lang="en-US" sz="1400" dirty="0" smtClean="0">
                <a:solidFill>
                  <a:srgbClr val="808080"/>
                </a:solidFill>
                <a:latin typeface="Courier New"/>
              </a:rPr>
              <a:t>"id"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: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smtClean="0">
                <a:solidFill>
                  <a:srgbClr val="808080"/>
                </a:solidFill>
                <a:latin typeface="Courier New"/>
              </a:rPr>
              <a:t>"http://myschool.edu/xapi/cop-3223/final/q49"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buNone/>
            </a:pP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	},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400" dirty="0" smtClean="0">
                <a:solidFill>
                  <a:srgbClr val="808080"/>
                </a:solidFill>
                <a:latin typeface="Courier New"/>
              </a:rPr>
              <a:t>"</a:t>
            </a:r>
            <a:r>
              <a:rPr lang="en-US" sz="1400" b="1" dirty="0" smtClean="0">
                <a:solidFill>
                  <a:srgbClr val="808080"/>
                </a:solidFill>
                <a:latin typeface="Courier New"/>
              </a:rPr>
              <a:t>result</a:t>
            </a:r>
            <a:r>
              <a:rPr lang="en-US" sz="1400" dirty="0" smtClean="0">
                <a:solidFill>
                  <a:srgbClr val="808080"/>
                </a:solidFill>
                <a:latin typeface="Courier New"/>
              </a:rPr>
              <a:t>"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: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{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			</a:t>
            </a:r>
            <a:r>
              <a:rPr lang="en-US" sz="1400" dirty="0" smtClean="0">
                <a:solidFill>
                  <a:srgbClr val="808080"/>
                </a:solidFill>
                <a:latin typeface="Courier New"/>
              </a:rPr>
              <a:t>"success"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: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i="1" dirty="0" smtClean="0">
                <a:solidFill>
                  <a:srgbClr val="000080"/>
                </a:solidFill>
                <a:latin typeface="Courier New"/>
              </a:rPr>
              <a:t>false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buNone/>
            </a:pP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	}</a:t>
            </a:r>
            <a:endParaRPr lang="en-US" sz="1400" dirty="0" smtClean="0">
              <a:solidFill>
                <a:srgbClr val="000000"/>
              </a:solidFill>
              <a:latin typeface="Courier New"/>
            </a:endParaRPr>
          </a:p>
          <a:p>
            <a:pPr>
              <a:buNone/>
            </a:pP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546100" y="123825"/>
            <a:ext cx="8086725" cy="657225"/>
          </a:xfrm>
        </p:spPr>
        <p:txBody>
          <a:bodyPr/>
          <a:lstStyle/>
          <a:p>
            <a:r>
              <a:rPr lang="en-US" dirty="0" smtClean="0"/>
              <a:t>Processing </a:t>
            </a:r>
            <a:r>
              <a:rPr lang="en-US" dirty="0" err="1" smtClean="0"/>
              <a:t>xAPI</a:t>
            </a:r>
            <a:r>
              <a:rPr lang="en-US" dirty="0" smtClean="0"/>
              <a:t> Statements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1667435"/>
            <a:ext cx="3246120" cy="4213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19100" indent="-382588" algn="r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r>
              <a:rPr lang="en-US" dirty="0" smtClean="0"/>
              <a:t>Raw </a:t>
            </a:r>
            <a:r>
              <a:rPr lang="en-US" dirty="0" err="1" smtClean="0"/>
              <a:t>xAPI</a:t>
            </a:r>
            <a:r>
              <a:rPr lang="en-US" dirty="0" smtClean="0"/>
              <a:t> statements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2510118"/>
            <a:ext cx="3246120" cy="681317"/>
          </a:xfrm>
          <a:prstGeom prst="rect">
            <a:avLst/>
          </a:prstGeom>
        </p:spPr>
        <p:txBody>
          <a:bodyPr>
            <a:noAutofit/>
          </a:bodyPr>
          <a:lstStyle/>
          <a:p>
            <a:pPr marL="419100" indent="-382588" algn="r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r>
              <a:rPr lang="en-US" dirty="0" smtClean="0"/>
              <a:t>Separate relevant statements from irrelevant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379694"/>
            <a:ext cx="3246120" cy="578224"/>
          </a:xfrm>
          <a:prstGeom prst="rect">
            <a:avLst/>
          </a:prstGeom>
        </p:spPr>
        <p:txBody>
          <a:bodyPr>
            <a:noAutofit/>
          </a:bodyPr>
          <a:lstStyle/>
          <a:p>
            <a:pPr marL="419100" indent="-382588" algn="r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r>
              <a:rPr lang="en-US" smtClean="0"/>
              <a:t>Throw out </a:t>
            </a:r>
            <a:r>
              <a:rPr lang="en-US" dirty="0" smtClean="0"/>
              <a:t>irrelevant statements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4338918"/>
            <a:ext cx="3246120" cy="62753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19100" indent="-382588" algn="r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r>
              <a:rPr lang="en-US" dirty="0" smtClean="0">
                <a:latin typeface="Calibri" pitchFamily="34" charset="0"/>
              </a:rPr>
              <a:t>Gather like statements into groups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5127812"/>
            <a:ext cx="3246120" cy="74407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19100" indent="-382588" algn="r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r>
              <a:rPr lang="en-US" dirty="0" smtClean="0">
                <a:latin typeface="Calibri" pitchFamily="34" charset="0"/>
              </a:rPr>
              <a:t>Aggregate each group into a single meaningful value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1028" name="Picture 4" descr="C:\Users\muzacm\Downloads\process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52825" y="1543610"/>
            <a:ext cx="5080000" cy="4114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Hierarchy</a:t>
            </a:r>
            <a:endParaRPr lang="en-US" dirty="0"/>
          </a:p>
        </p:txBody>
      </p:sp>
      <p:pic>
        <p:nvPicPr>
          <p:cNvPr id="4" name="image04.png"/>
          <p:cNvPicPr/>
          <p:nvPr/>
        </p:nvPicPr>
        <p:blipFill>
          <a:blip r:embed="rId2"/>
          <a:srcRect l="18429" r="18429" b="32905"/>
          <a:stretch>
            <a:fillRect/>
          </a:stretch>
        </p:blipFill>
        <p:spPr>
          <a:xfrm>
            <a:off x="923925" y="1044639"/>
            <a:ext cx="6343650" cy="5055599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9" descr="PPT_Template_Backgrounds_ContactU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55675"/>
            <a:ext cx="8788400" cy="532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6" name="Rectangle 1"/>
          <p:cNvSpPr>
            <a:spLocks/>
          </p:cNvSpPr>
          <p:nvPr/>
        </p:nvSpPr>
        <p:spPr bwMode="auto">
          <a:xfrm>
            <a:off x="3455988" y="2743200"/>
            <a:ext cx="3808412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US" sz="2800" dirty="0" smtClean="0">
                <a:sym typeface="Baskerville"/>
              </a:rPr>
              <a:t>Steven </a:t>
            </a:r>
            <a:r>
              <a:rPr lang="en-US" sz="2800" dirty="0" err="1" smtClean="0">
                <a:sym typeface="Baskerville"/>
              </a:rPr>
              <a:t>Vergenz</a:t>
            </a:r>
            <a:r>
              <a:rPr lang="en-US" sz="2800" dirty="0" smtClean="0">
                <a:sym typeface="Baskerville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800" dirty="0" smtClean="0">
                <a:sym typeface="Baskerville"/>
              </a:rPr>
              <a:t>Mick </a:t>
            </a:r>
            <a:r>
              <a:rPr lang="en-US" sz="2800" dirty="0" err="1" smtClean="0">
                <a:sym typeface="Baskerville"/>
              </a:rPr>
              <a:t>Muzac</a:t>
            </a:r>
            <a:r>
              <a:rPr lang="en-US" sz="2800" dirty="0">
                <a:sym typeface="Baskerville"/>
              </a:rPr>
              <a:t>	</a:t>
            </a:r>
          </a:p>
        </p:txBody>
      </p:sp>
      <p:sp>
        <p:nvSpPr>
          <p:cNvPr id="41987" name="Rectangle 3"/>
          <p:cNvSpPr>
            <a:spLocks/>
          </p:cNvSpPr>
          <p:nvPr/>
        </p:nvSpPr>
        <p:spPr bwMode="auto">
          <a:xfrm>
            <a:off x="3455988" y="4179888"/>
            <a:ext cx="3808412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1700" b="1" u="sng" dirty="0" smtClean="0">
                <a:sym typeface="Helvetica Neue"/>
                <a:hlinkClick r:id="rId4"/>
              </a:rPr>
              <a:t>steve.vergenz.ctr@adlnet.gov</a:t>
            </a:r>
            <a:r>
              <a:rPr lang="en-US" sz="1700" b="1" u="sng" dirty="0" smtClean="0">
                <a:sym typeface="Helvetica Neue"/>
              </a:rPr>
              <a:t> </a:t>
            </a:r>
            <a:endParaRPr lang="en-US" sz="1700" b="1" u="sng" dirty="0">
              <a:sym typeface="Helvetica Neue"/>
            </a:endParaRPr>
          </a:p>
        </p:txBody>
      </p:sp>
      <p:sp>
        <p:nvSpPr>
          <p:cNvPr id="41988" name="Rectangle 4"/>
          <p:cNvSpPr>
            <a:spLocks/>
          </p:cNvSpPr>
          <p:nvPr/>
        </p:nvSpPr>
        <p:spPr bwMode="auto">
          <a:xfrm>
            <a:off x="3455988" y="4502150"/>
            <a:ext cx="392196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1700" b="1" u="sng" dirty="0" smtClean="0">
                <a:sym typeface="Helvetica Neue"/>
                <a:hlinkClick r:id="rId4"/>
              </a:rPr>
              <a:t>mick.muzac.ctr@adlnet.gov</a:t>
            </a:r>
            <a:r>
              <a:rPr lang="en-US" sz="1700" b="1" u="sng" dirty="0" smtClean="0">
                <a:sym typeface="Helvetica Neue"/>
              </a:rPr>
              <a:t> </a:t>
            </a:r>
            <a:endParaRPr lang="en-US" sz="1700" b="1" u="sng" dirty="0">
              <a:sym typeface="Helvetica Neue"/>
            </a:endParaRPr>
          </a:p>
        </p:txBody>
      </p:sp>
      <p:sp>
        <p:nvSpPr>
          <p:cNvPr id="41989" name="Rectangle 1"/>
          <p:cNvSpPr>
            <a:spLocks/>
          </p:cNvSpPr>
          <p:nvPr/>
        </p:nvSpPr>
        <p:spPr bwMode="auto">
          <a:xfrm>
            <a:off x="3455988" y="3513138"/>
            <a:ext cx="3808412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US" sz="1600" i="1" dirty="0" smtClean="0">
                <a:sym typeface="Baskerville"/>
              </a:rPr>
              <a:t>Contractors with Katmai Support Services</a:t>
            </a:r>
          </a:p>
          <a:p>
            <a:pPr>
              <a:lnSpc>
                <a:spcPct val="90000"/>
              </a:lnSpc>
            </a:pPr>
            <a:r>
              <a:rPr lang="en-US" sz="1600" i="1" dirty="0" smtClean="0">
                <a:sym typeface="Baskerville"/>
              </a:rPr>
              <a:t>Supporting the ADL Initiative</a:t>
            </a:r>
          </a:p>
          <a:p>
            <a:pPr>
              <a:lnSpc>
                <a:spcPct val="90000"/>
              </a:lnSpc>
            </a:pPr>
            <a:endParaRPr lang="en-US" sz="1600" i="1" dirty="0">
              <a:sym typeface="Baskerville"/>
            </a:endParaRPr>
          </a:p>
        </p:txBody>
      </p:sp>
      <p:sp>
        <p:nvSpPr>
          <p:cNvPr id="41990" name="Title 1"/>
          <p:cNvSpPr>
            <a:spLocks noGrp="1"/>
          </p:cNvSpPr>
          <p:nvPr>
            <p:ph type="title"/>
          </p:nvPr>
        </p:nvSpPr>
        <p:spPr>
          <a:xfrm>
            <a:off x="546100" y="123825"/>
            <a:ext cx="8086725" cy="657225"/>
          </a:xfrm>
        </p:spPr>
        <p:txBody>
          <a:bodyPr/>
          <a:lstStyle/>
          <a:p>
            <a:r>
              <a:rPr lang="en-US" smtClean="0"/>
              <a:t>Contact Us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</TotalTime>
  <Words>130</Words>
  <Application>Microsoft Office PowerPoint</Application>
  <PresentationFormat>On-screen Show (4:3)</PresentationFormat>
  <Paragraphs>71</Paragraphs>
  <Slides>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June 18, 2014</vt:lpstr>
      <vt:lpstr>More Info</vt:lpstr>
      <vt:lpstr>Download Tutorial Package</vt:lpstr>
      <vt:lpstr>Sample Statement</vt:lpstr>
      <vt:lpstr>Processing xAPI Statements</vt:lpstr>
      <vt:lpstr>Dashboard Hierarchy</vt:lpstr>
      <vt:lpstr>Contact Us</vt:lpstr>
    </vt:vector>
  </TitlesOfParts>
  <Company>celine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April 4, 2013</dc:title>
  <dc:creator>Erin Avvento</dc:creator>
  <cp:lastModifiedBy>muzacm</cp:lastModifiedBy>
  <cp:revision>50</cp:revision>
  <cp:lastPrinted>2013-04-15T17:00:26Z</cp:lastPrinted>
  <dcterms:created xsi:type="dcterms:W3CDTF">2013-04-15T16:29:10Z</dcterms:created>
  <dcterms:modified xsi:type="dcterms:W3CDTF">2014-06-09T15:34:23Z</dcterms:modified>
</cp:coreProperties>
</file>